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rick Wensing" initials="PMW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47"/>
    <a:srgbClr val="EEF3EE"/>
    <a:srgbClr val="B78500"/>
    <a:srgbClr val="B7B700"/>
    <a:srgbClr val="D0A627"/>
    <a:srgbClr val="1A4343"/>
    <a:srgbClr val="289989"/>
    <a:srgbClr val="12AE8B"/>
    <a:srgbClr val="182428"/>
    <a:srgbClr val="0B23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7012"/>
    <p:restoredTop sz="94626"/>
  </p:normalViewPr>
  <p:slideViewPr>
    <p:cSldViewPr snapToGrid="0">
      <p:cViewPr varScale="1">
        <p:scale>
          <a:sx n="21" d="100"/>
          <a:sy n="21" d="100"/>
        </p:scale>
        <p:origin x="29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1A1D6D-80C8-4C78-B655-E4D88DA2A9AC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038FB-52DA-415A-8AE3-245B833DD6B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213225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1pPr>
    <a:lvl2pPr marL="2106930" algn="l" defTabSz="4213225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2pPr>
    <a:lvl3pPr marL="4213225" algn="l" defTabSz="4213225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3pPr>
    <a:lvl4pPr marL="6320155" algn="l" defTabSz="4213225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4pPr>
    <a:lvl5pPr marL="8426450" algn="l" defTabSz="4213225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5pPr>
    <a:lvl6pPr marL="10533380" algn="l" defTabSz="4213225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6pPr>
    <a:lvl7pPr marL="12640310" algn="l" defTabSz="4213225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7pPr>
    <a:lvl8pPr marL="14746605" algn="l" defTabSz="4213225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8pPr>
    <a:lvl9pPr marL="16853535" algn="l" defTabSz="4213225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C038FB-52DA-415A-8AE3-245B833DD6B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3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3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3" y="8206750"/>
            <a:ext cx="37856160" cy="13693137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3" y="22029430"/>
            <a:ext cx="37856160" cy="7200897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1" y="8069583"/>
            <a:ext cx="18568032" cy="3954777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1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3" y="8069583"/>
            <a:ext cx="18659477" cy="3954777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3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5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5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72D646-F4E5-47B1-9595-B1456536581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8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FAE15F-8892-4E79-AB63-3A3032B0E7D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ct val="4800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ct val="480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ct val="480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ct val="480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ct val="480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ct val="480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ct val="480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ct val="4800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8" Type="http://schemas.openxmlformats.org/officeDocument/2006/relationships/notesSlide" Target="../notesSlides/notesSlide1.xml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16.png"/><Relationship Id="rId15" Type="http://schemas.openxmlformats.org/officeDocument/2006/relationships/image" Target="../media/image15.png"/><Relationship Id="rId14" Type="http://schemas.openxmlformats.org/officeDocument/2006/relationships/image" Target="../media/image14.png"/><Relationship Id="rId13" Type="http://schemas.openxmlformats.org/officeDocument/2006/relationships/image" Target="../media/image13.png"/><Relationship Id="rId12" Type="http://schemas.openxmlformats.org/officeDocument/2006/relationships/image" Target="../media/image12.jpeg"/><Relationship Id="rId11" Type="http://schemas.openxmlformats.org/officeDocument/2006/relationships/image" Target="../media/image11.jpeg"/><Relationship Id="rId10" Type="http://schemas.openxmlformats.org/officeDocument/2006/relationships/image" Target="../media/image10.jpe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3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6569075" y="185103"/>
            <a:ext cx="30905450" cy="29933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430" b="1" dirty="0">
                <a:solidFill>
                  <a:srgbClr val="1A4343"/>
                </a:solidFill>
                <a:latin typeface="Georgia" panose="02040502050405020303" charset="0"/>
                <a:cs typeface="Georgia" panose="02040502050405020303" charset="0"/>
              </a:rPr>
              <a:t>Tightly-coupled Visual-DVL-Inertial Odometry</a:t>
            </a:r>
            <a:endParaRPr lang="en-US" sz="9430" b="1" dirty="0">
              <a:solidFill>
                <a:srgbClr val="1A4343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en-US" sz="9430" b="1" dirty="0">
                <a:solidFill>
                  <a:srgbClr val="1A4343"/>
                </a:solidFill>
                <a:latin typeface="Georgia" panose="02040502050405020303" charset="0"/>
                <a:cs typeface="Georgia" panose="02040502050405020303" charset="0"/>
              </a:rPr>
              <a:t>for Robot-based Ice-water Boundary Exploration</a:t>
            </a:r>
            <a:endParaRPr lang="en-US" sz="9430" b="1" dirty="0">
              <a:solidFill>
                <a:srgbClr val="1A4343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110855" y="3178674"/>
            <a:ext cx="26648229" cy="96202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en-US" sz="5655" dirty="0">
                <a:solidFill>
                  <a:srgbClr val="182428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Lin Zhao, Mingxi Zhou, Brice Loose</a:t>
            </a:r>
            <a:endParaRPr lang="en-US" altLang="en-US" sz="5655" dirty="0">
              <a:solidFill>
                <a:srgbClr val="182428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7885" y="5986145"/>
            <a:ext cx="13759180" cy="3553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</a:pPr>
            <a:r>
              <a:rPr lang="en-US" altLang="en-US" sz="4000" b="1">
                <a:solidFill>
                  <a:srgbClr val="1A4343"/>
                </a:solidFill>
                <a:latin typeface="Georgia" panose="02040502050405020303" charset="0"/>
                <a:cs typeface="Georgia" panose="02040502050405020303" charset="0"/>
                <a:sym typeface="+mn-ea"/>
              </a:rPr>
              <a:t>Motivation</a:t>
            </a:r>
            <a:r>
              <a:rPr lang="en-US" altLang="en-US" sz="4000" b="1">
                <a:latin typeface="Georgia" panose="02040502050405020303" charset="0"/>
                <a:cs typeface="Georgia" panose="02040502050405020303" charset="0"/>
                <a:sym typeface="+mn-ea"/>
              </a:rPr>
              <a:t>:</a:t>
            </a:r>
            <a:endParaRPr lang="en-US" sz="6170" b="1" dirty="0">
              <a:solidFill>
                <a:srgbClr val="1A4343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635000" indent="-6350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Underwater visual-based methods are challenging due to the degenerate motions and degraded image conditions.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35000" indent="-6350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Additional sensors are required for robust state estimation. 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857885" y="4636770"/>
            <a:ext cx="13480415" cy="937260"/>
            <a:chOff x="2222" y="7635"/>
            <a:chExt cx="21229" cy="1476"/>
          </a:xfrm>
        </p:grpSpPr>
        <p:sp>
          <p:nvSpPr>
            <p:cNvPr id="8" name="Rectangle 7"/>
            <p:cNvSpPr/>
            <p:nvPr/>
          </p:nvSpPr>
          <p:spPr>
            <a:xfrm>
              <a:off x="2222" y="7681"/>
              <a:ext cx="21229" cy="1385"/>
            </a:xfrm>
            <a:prstGeom prst="rect">
              <a:avLst/>
            </a:prstGeom>
            <a:solidFill>
              <a:srgbClr val="2899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7" name="Text Box 16"/>
            <p:cNvSpPr txBox="1"/>
            <p:nvPr/>
          </p:nvSpPr>
          <p:spPr>
            <a:xfrm>
              <a:off x="4958" y="7635"/>
              <a:ext cx="15757" cy="1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5500" b="1">
                  <a:solidFill>
                    <a:srgbClr val="EEF3EE"/>
                  </a:solidFill>
                  <a:latin typeface="Georgia" panose="02040502050405020303" charset="0"/>
                  <a:cs typeface="Georgia" panose="02040502050405020303" charset="0"/>
                </a:rPr>
                <a:t>Introduction</a:t>
              </a:r>
              <a:endParaRPr lang="en-US" altLang="en-US" sz="5500" b="1">
                <a:solidFill>
                  <a:srgbClr val="EEF3EE"/>
                </a:solidFill>
                <a:latin typeface="Georgia" panose="02040502050405020303" charset="0"/>
                <a:cs typeface="Georgia" panose="02040502050405020303" charset="0"/>
              </a:endParaRPr>
            </a:p>
          </p:txBody>
        </p:sp>
      </p:grpSp>
      <p:sp>
        <p:nvSpPr>
          <p:cNvPr id="38" name="TextBox 9"/>
          <p:cNvSpPr txBox="1"/>
          <p:nvPr/>
        </p:nvSpPr>
        <p:spPr>
          <a:xfrm>
            <a:off x="857885" y="16788765"/>
            <a:ext cx="13780135" cy="374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</a:pPr>
            <a:r>
              <a:rPr lang="en-US" altLang="en-US" sz="4000" b="1">
                <a:solidFill>
                  <a:srgbClr val="1A4343"/>
                </a:solidFill>
                <a:latin typeface="Georgia" panose="02040502050405020303" charset="0"/>
                <a:cs typeface="Georgia" panose="02040502050405020303" charset="0"/>
                <a:sym typeface="+mn-ea"/>
              </a:rPr>
              <a:t>Contributions</a:t>
            </a:r>
            <a:r>
              <a:rPr lang="en-US" altLang="en-US" sz="4000" b="1">
                <a:latin typeface="Georgia" panose="02040502050405020303" charset="0"/>
                <a:cs typeface="Georgia" panose="02040502050405020303" charset="0"/>
                <a:sym typeface="+mn-ea"/>
              </a:rPr>
              <a:t>:</a:t>
            </a:r>
            <a:endParaRPr lang="en-US" sz="4000" b="1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35000" indent="-6350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M</a:t>
            </a:r>
            <a:r>
              <a:rPr 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odified keyframe marginalization </a:t>
            </a: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to improve the vaild feature update</a:t>
            </a:r>
            <a:endParaRPr 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35000" indent="-6350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DVL point cloud aided feature enhancement</a:t>
            </a:r>
            <a:endParaRPr 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35000" indent="-6350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Under-ice dataset validation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</p:txBody>
      </p:sp>
      <p:sp>
        <p:nvSpPr>
          <p:cNvPr id="4" name="TextBox 9"/>
          <p:cNvSpPr txBox="1"/>
          <p:nvPr/>
        </p:nvSpPr>
        <p:spPr>
          <a:xfrm>
            <a:off x="29873756" y="18601780"/>
            <a:ext cx="13324114" cy="21304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Wingdings" panose="05000000000000000000" charset="0"/>
              <a:buChar char=""/>
            </a:pPr>
            <a:r>
              <a:rPr 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Keyframe marginalization improved the performance</a:t>
            </a:r>
            <a:endParaRPr 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Wingdings" panose="05000000000000000000" charset="0"/>
              <a:buChar char=""/>
            </a:pPr>
            <a:r>
              <a:rPr 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DVL enhanced the feature estimation and increased the accuracy</a:t>
            </a:r>
            <a:endParaRPr 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</p:txBody>
      </p:sp>
      <p:pic>
        <p:nvPicPr>
          <p:cNvPr id="5" name="Picture 4" descr="iros-marg.drawi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37815" y="22790785"/>
            <a:ext cx="8611235" cy="4456430"/>
          </a:xfrm>
          <a:prstGeom prst="rect">
            <a:avLst/>
          </a:prstGeom>
        </p:spPr>
      </p:pic>
      <p:sp>
        <p:nvSpPr>
          <p:cNvPr id="6" name="TextBox 9"/>
          <p:cNvSpPr txBox="1"/>
          <p:nvPr/>
        </p:nvSpPr>
        <p:spPr>
          <a:xfrm>
            <a:off x="659765" y="28072715"/>
            <a:ext cx="14622145" cy="374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Wingdings" panose="05000000000000000000" charset="0"/>
              <a:buChar char="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Insert </a:t>
            </a:r>
            <a:r>
              <a:rPr 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keyframe</a:t>
            </a: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s</a:t>
            </a:r>
            <a:r>
              <a:rPr 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 based on motion and scene constraints: </a:t>
            </a:r>
            <a:endParaRPr 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Wingdings" panose="05000000000000000000" charset="0"/>
              <a:buNone/>
            </a:pPr>
            <a:r>
              <a:rPr lang="en-US" sz="4000" b="1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     improve triangulation performance</a:t>
            </a:r>
            <a:endParaRPr lang="en-US" sz="4000" b="1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Wingdings" panose="05000000000000000000" charset="0"/>
              <a:buChar char="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Marginalize the oldest pose &amp; features from oldest and second-latest: 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Wingdings" panose="05000000000000000000" charset="0"/>
              <a:buNone/>
            </a:pPr>
            <a:r>
              <a:rPr lang="en-US" altLang="en-US" sz="4000" b="1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     each feature update will provide large constraints  </a:t>
            </a:r>
            <a:endParaRPr lang="en-US" altLang="en-US" sz="4000" b="1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</p:txBody>
      </p:sp>
      <p:sp>
        <p:nvSpPr>
          <p:cNvPr id="11" name="TextBox 9"/>
          <p:cNvSpPr txBox="1"/>
          <p:nvPr/>
        </p:nvSpPr>
        <p:spPr>
          <a:xfrm>
            <a:off x="15815310" y="11540490"/>
            <a:ext cx="12947015" cy="3938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Filter multi-path caused by ice-opening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Transfer to normalized camera 2D plane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Check if feature inside arbitrary quadrilateral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  <a:sym typeface="+mn-ea"/>
              </a:rPr>
              <a:t>Bilinear interpolation</a:t>
            </a: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 the depth from </a:t>
            </a: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  <a:sym typeface="+mn-ea"/>
              </a:rPr>
              <a:t>quadrilateral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  <a:sym typeface="+mn-ea"/>
            </a:endParaRPr>
          </a:p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  <a:sym typeface="+mn-ea"/>
              </a:rPr>
              <a:t>Apply the rescale ratio to enhance feature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</p:txBody>
      </p:sp>
      <p:sp>
        <p:nvSpPr>
          <p:cNvPr id="16" name="TextBox 9"/>
          <p:cNvSpPr txBox="1"/>
          <p:nvPr/>
        </p:nvSpPr>
        <p:spPr>
          <a:xfrm>
            <a:off x="16504920" y="30418405"/>
            <a:ext cx="12257405" cy="1514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Wingdings" panose="05000000000000000000" charset="0"/>
              <a:buChar char="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Enhanced features align with DVL point cloud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  <a:p>
            <a:pPr marL="685800" indent="-68580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Font typeface="Wingdings" panose="05000000000000000000" charset="0"/>
              <a:buChar char=""/>
            </a:pPr>
            <a:r>
              <a:rPr lang="en-US" altLang="en-US" sz="4000" dirty="0">
                <a:solidFill>
                  <a:srgbClr val="1A4343"/>
                </a:solidFill>
                <a:latin typeface="Georgia" panose="02040502050405020303" charset="0"/>
                <a:ea typeface="Roboto" panose="02000000000000000000" pitchFamily="2" charset="0"/>
                <a:cs typeface="Georgia" panose="02040502050405020303" charset="0"/>
              </a:rPr>
              <a:t>Most of features can be enhanced by DVL</a:t>
            </a:r>
            <a:endParaRPr lang="en-US" altLang="en-US" sz="4000" dirty="0">
              <a:solidFill>
                <a:srgbClr val="1A4343"/>
              </a:solidFill>
              <a:latin typeface="Georgia" panose="02040502050405020303" charset="0"/>
              <a:ea typeface="Roboto" panose="02000000000000000000" pitchFamily="2" charset="0"/>
              <a:cs typeface="Georgia" panose="02040502050405020303" charset="0"/>
            </a:endParaRPr>
          </a:p>
        </p:txBody>
      </p:sp>
      <p:pic>
        <p:nvPicPr>
          <p:cNvPr id="44" name="Picture 43" descr="rmse_10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23585" y="9928860"/>
            <a:ext cx="10467975" cy="2019935"/>
          </a:xfrm>
          <a:prstGeom prst="rect">
            <a:avLst/>
          </a:prstGeom>
        </p:spPr>
      </p:pic>
      <p:pic>
        <p:nvPicPr>
          <p:cNvPr id="45" name="Picture 44" descr="setup_10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8340" y="6176645"/>
            <a:ext cx="10401300" cy="3164205"/>
          </a:xfrm>
          <a:prstGeom prst="rect">
            <a:avLst/>
          </a:prstGeom>
        </p:spPr>
      </p:pic>
      <p:pic>
        <p:nvPicPr>
          <p:cNvPr id="46" name="Picture 45" descr="plot_trajectorie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50385" y="12597765"/>
            <a:ext cx="13447395" cy="5379085"/>
          </a:xfrm>
          <a:prstGeom prst="rect">
            <a:avLst/>
          </a:prstGeom>
        </p:spPr>
      </p:pic>
      <p:pic>
        <p:nvPicPr>
          <p:cNvPr id="2" name="Picture 1" descr="URI Logo 125 Glow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260" y="518160"/>
            <a:ext cx="5219700" cy="2040255"/>
          </a:xfrm>
          <a:prstGeom prst="rect">
            <a:avLst/>
          </a:prstGeom>
        </p:spPr>
      </p:pic>
      <p:grpSp>
        <p:nvGrpSpPr>
          <p:cNvPr id="60" name="Group 59"/>
          <p:cNvGrpSpPr/>
          <p:nvPr/>
        </p:nvGrpSpPr>
        <p:grpSpPr>
          <a:xfrm>
            <a:off x="31454725" y="28615640"/>
            <a:ext cx="9660890" cy="3202940"/>
            <a:chOff x="26932" y="45088"/>
            <a:chExt cx="15214" cy="5044"/>
          </a:xfrm>
        </p:grpSpPr>
        <p:sp>
          <p:nvSpPr>
            <p:cNvPr id="56" name="Text Box 55"/>
            <p:cNvSpPr txBox="1"/>
            <p:nvPr/>
          </p:nvSpPr>
          <p:spPr>
            <a:xfrm>
              <a:off x="38167" y="49139"/>
              <a:ext cx="169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2800">
                  <a:solidFill>
                    <a:srgbClr val="1A4343"/>
                  </a:solidFill>
                  <a:latin typeface="Georgia" panose="02040502050405020303" charset="0"/>
                  <a:cs typeface="Georgia" panose="02040502050405020303" charset="0"/>
                </a:rPr>
                <a:t>Code</a:t>
              </a:r>
              <a:endParaRPr lang="en-US" altLang="en-US" sz="2800">
                <a:solidFill>
                  <a:srgbClr val="1A4343"/>
                </a:solidFill>
                <a:latin typeface="Georgia" panose="02040502050405020303" charset="0"/>
                <a:cs typeface="Georgia" panose="02040502050405020303" charset="0"/>
              </a:endParaRPr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26932" y="45088"/>
              <a:ext cx="15214" cy="5044"/>
              <a:chOff x="26932" y="45088"/>
              <a:chExt cx="15214" cy="5044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26932" y="45088"/>
                <a:ext cx="15214" cy="5044"/>
              </a:xfrm>
              <a:prstGeom prst="roundRect">
                <a:avLst/>
              </a:prstGeom>
              <a:noFill/>
              <a:ln w="76200">
                <a:solidFill>
                  <a:srgbClr val="289989"/>
                </a:solidFill>
                <a:prstDash val="sysDash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en-US"/>
              </a:p>
            </p:txBody>
          </p:sp>
          <p:sp>
            <p:nvSpPr>
              <p:cNvPr id="18" name="Text Box 17"/>
              <p:cNvSpPr txBox="1"/>
              <p:nvPr/>
            </p:nvSpPr>
            <p:spPr>
              <a:xfrm>
                <a:off x="27425" y="47833"/>
                <a:ext cx="7275" cy="20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en-US" sz="4000" b="1">
                    <a:solidFill>
                      <a:srgbClr val="B78500"/>
                    </a:solidFill>
                    <a:latin typeface="Ubuntu" panose="020B0604030602030204" charset="0"/>
                    <a:ea typeface="Ubuntu" panose="020B0604030602030204" charset="0"/>
                    <a:cs typeface="Georgia" panose="02040502050405020303" charset="0"/>
                  </a:rPr>
                  <a:t>linzhao@uri.ed</a:t>
                </a:r>
                <a:endParaRPr lang="en-US" altLang="en-US" sz="4000" b="1">
                  <a:solidFill>
                    <a:srgbClr val="1A4343"/>
                  </a:solidFill>
                  <a:latin typeface="Ubuntu" panose="020B0604030602030204" charset="0"/>
                  <a:ea typeface="Ubuntu" panose="020B0604030602030204" charset="0"/>
                  <a:cs typeface="Georgia" panose="02040502050405020303" charset="0"/>
                </a:endParaRPr>
              </a:p>
              <a:p>
                <a:r>
                  <a:rPr lang="en-US" altLang="en-US" sz="4000" b="1">
                    <a:solidFill>
                      <a:srgbClr val="002147"/>
                    </a:solidFill>
                    <a:latin typeface="Ubuntu" panose="020B0604030602030204" charset="0"/>
                    <a:ea typeface="Ubuntu" panose="020B0604030602030204" charset="0"/>
                    <a:cs typeface="Georgia" panose="02040502050405020303" charset="0"/>
                  </a:rPr>
                  <a:t>Lin Zhao</a:t>
                </a:r>
                <a:endParaRPr lang="en-US" altLang="en-US" sz="4000" b="1">
                  <a:solidFill>
                    <a:srgbClr val="002147"/>
                  </a:solidFill>
                  <a:latin typeface="Ubuntu" panose="020B0604030602030204" charset="0"/>
                  <a:ea typeface="Ubuntu" panose="020B0604030602030204" charset="0"/>
                  <a:cs typeface="Georgia" panose="02040502050405020303" charset="0"/>
                </a:endParaRPr>
              </a:p>
            </p:txBody>
          </p:sp>
          <p:pic>
            <p:nvPicPr>
              <p:cNvPr id="25" name="Picture 24" descr="lab_logo_transparent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932" y="45301"/>
                <a:ext cx="9755" cy="2532"/>
              </a:xfrm>
              <a:prstGeom prst="rect">
                <a:avLst/>
              </a:prstGeom>
            </p:spPr>
          </p:pic>
          <p:pic>
            <p:nvPicPr>
              <p:cNvPr id="55" name="Picture 54" descr="adobe-express-qr-code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250" y="45608"/>
                <a:ext cx="3531" cy="3531"/>
              </a:xfrm>
              <a:prstGeom prst="rect">
                <a:avLst/>
              </a:prstGeom>
            </p:spPr>
          </p:pic>
          <p:cxnSp>
            <p:nvCxnSpPr>
              <p:cNvPr id="57" name="Straight Connector 56"/>
              <p:cNvCxnSpPr/>
              <p:nvPr/>
            </p:nvCxnSpPr>
            <p:spPr>
              <a:xfrm flipV="1">
                <a:off x="27642" y="48879"/>
                <a:ext cx="6840" cy="30"/>
              </a:xfrm>
              <a:prstGeom prst="line">
                <a:avLst/>
              </a:prstGeom>
              <a:ln w="76200">
                <a:solidFill>
                  <a:srgbClr val="002147"/>
                </a:solidFill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1" name="Group 60"/>
          <p:cNvGrpSpPr/>
          <p:nvPr/>
        </p:nvGrpSpPr>
        <p:grpSpPr>
          <a:xfrm>
            <a:off x="17585690" y="17478375"/>
            <a:ext cx="8719185" cy="12609195"/>
            <a:chOff x="27322" y="26385"/>
            <a:chExt cx="13731" cy="19857"/>
          </a:xfrm>
        </p:grpSpPr>
        <p:pic>
          <p:nvPicPr>
            <p:cNvPr id="14" name="Picture 13" descr="orig_enhance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7322" y="26385"/>
              <a:ext cx="13731" cy="8239"/>
            </a:xfrm>
            <a:prstGeom prst="rect">
              <a:avLst/>
            </a:prstGeom>
          </p:spPr>
        </p:pic>
        <p:pic>
          <p:nvPicPr>
            <p:cNvPr id="15" name="Picture 14" descr="orig_matched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7322" y="36382"/>
              <a:ext cx="13731" cy="8239"/>
            </a:xfrm>
            <a:prstGeom prst="rect">
              <a:avLst/>
            </a:prstGeom>
          </p:spPr>
        </p:pic>
        <p:sp>
          <p:nvSpPr>
            <p:cNvPr id="40" name="Text Box 39"/>
            <p:cNvSpPr txBox="1"/>
            <p:nvPr/>
          </p:nvSpPr>
          <p:spPr>
            <a:xfrm>
              <a:off x="31731" y="44741"/>
              <a:ext cx="5875" cy="15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2800">
                  <a:solidFill>
                    <a:srgbClr val="1A4343"/>
                  </a:solidFill>
                  <a:latin typeface="Georgia" panose="02040502050405020303" charset="0"/>
                  <a:cs typeface="Georgia" panose="02040502050405020303" charset="0"/>
                </a:rPr>
                <a:t>Un-matched and matched features </a:t>
              </a:r>
              <a:endParaRPr lang="en-US" altLang="en-US" sz="2800">
                <a:solidFill>
                  <a:srgbClr val="1A4343"/>
                </a:solidFill>
                <a:latin typeface="Georgia" panose="02040502050405020303" charset="0"/>
                <a:cs typeface="Georgia" panose="02040502050405020303" charset="0"/>
              </a:endParaRPr>
            </a:p>
          </p:txBody>
        </p:sp>
        <p:sp>
          <p:nvSpPr>
            <p:cNvPr id="19" name="Text Box 18"/>
            <p:cNvSpPr txBox="1"/>
            <p:nvPr/>
          </p:nvSpPr>
          <p:spPr>
            <a:xfrm>
              <a:off x="31621" y="34744"/>
              <a:ext cx="5877" cy="15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2800">
                  <a:solidFill>
                    <a:srgbClr val="1A4343"/>
                  </a:solidFill>
                  <a:latin typeface="Georgia" panose="02040502050405020303" charset="0"/>
                  <a:cs typeface="Georgia" panose="02040502050405020303" charset="0"/>
                </a:rPr>
                <a:t>Triangulated and enhanced features </a:t>
              </a:r>
              <a:endParaRPr lang="en-US" altLang="en-US" sz="2800">
                <a:solidFill>
                  <a:srgbClr val="1A4343"/>
                </a:solidFill>
                <a:latin typeface="Georgia" panose="02040502050405020303" charset="0"/>
                <a:cs typeface="Georgia" panose="02040502050405020303" charset="0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9060815" y="13281025"/>
            <a:ext cx="4429125" cy="3507740"/>
            <a:chOff x="14269" y="20915"/>
            <a:chExt cx="6975" cy="5524"/>
          </a:xfrm>
        </p:grpSpPr>
        <p:pic>
          <p:nvPicPr>
            <p:cNvPr id="43" name="Picture 42" descr="1614971664.041115"/>
            <p:cNvPicPr>
              <a:picLocks noChangeAspect="1"/>
            </p:cNvPicPr>
            <p:nvPr/>
          </p:nvPicPr>
          <p:blipFill>
            <a:blip r:embed="rId10"/>
            <a:srcRect l="3107"/>
            <a:stretch>
              <a:fillRect/>
            </a:stretch>
          </p:blipFill>
          <p:spPr>
            <a:xfrm>
              <a:off x="14269" y="20915"/>
              <a:ext cx="6975" cy="5524"/>
            </a:xfrm>
            <a:prstGeom prst="rect">
              <a:avLst/>
            </a:prstGeom>
          </p:spPr>
        </p:pic>
        <p:sp>
          <p:nvSpPr>
            <p:cNvPr id="47" name="Text Box 46"/>
            <p:cNvSpPr txBox="1"/>
            <p:nvPr/>
          </p:nvSpPr>
          <p:spPr>
            <a:xfrm>
              <a:off x="14818" y="20915"/>
              <a:ext cx="587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2800">
                  <a:solidFill>
                    <a:srgbClr val="EEF3EE"/>
                  </a:solidFill>
                  <a:latin typeface="Georgia" panose="02040502050405020303" charset="0"/>
                  <a:cs typeface="Georgia" panose="02040502050405020303" charset="0"/>
                </a:rPr>
                <a:t>Dynamic illumination  </a:t>
              </a:r>
              <a:endParaRPr lang="en-US" altLang="en-US" sz="2800">
                <a:solidFill>
                  <a:srgbClr val="EEF3EE"/>
                </a:solidFill>
                <a:latin typeface="Georgia" panose="02040502050405020303" charset="0"/>
                <a:cs typeface="Georgia" panose="02040502050405020303" charset="0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 rot="0">
            <a:off x="1461135" y="9959975"/>
            <a:ext cx="6976110" cy="6094095"/>
            <a:chOff x="2079" y="15228"/>
            <a:chExt cx="10986" cy="9597"/>
          </a:xfrm>
        </p:grpSpPr>
        <p:pic>
          <p:nvPicPr>
            <p:cNvPr id="3" name="Picture 2" descr="GLRCUnderIceTesting031320213069"/>
            <p:cNvPicPr>
              <a:picLocks noChangeAspect="1"/>
            </p:cNvPicPr>
            <p:nvPr/>
          </p:nvPicPr>
          <p:blipFill>
            <a:blip r:embed="rId11"/>
            <a:srcRect l="23691"/>
            <a:stretch>
              <a:fillRect/>
            </a:stretch>
          </p:blipFill>
          <p:spPr>
            <a:xfrm>
              <a:off x="2079" y="15228"/>
              <a:ext cx="10986" cy="9597"/>
            </a:xfrm>
            <a:prstGeom prst="rect">
              <a:avLst/>
            </a:prstGeom>
          </p:spPr>
        </p:pic>
        <p:sp>
          <p:nvSpPr>
            <p:cNvPr id="42" name="Text Box 41"/>
            <p:cNvSpPr txBox="1"/>
            <p:nvPr/>
          </p:nvSpPr>
          <p:spPr>
            <a:xfrm>
              <a:off x="4694" y="23943"/>
              <a:ext cx="5877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2800">
                  <a:solidFill>
                    <a:srgbClr val="1A4343"/>
                  </a:solidFill>
                  <a:latin typeface="Georgia" panose="02040502050405020303" charset="0"/>
                  <a:cs typeface="Georgia" panose="02040502050405020303" charset="0"/>
                </a:rPr>
                <a:t>Vehicle Deployment</a:t>
              </a:r>
              <a:endParaRPr lang="en-US" altLang="en-US" sz="2800">
                <a:solidFill>
                  <a:srgbClr val="1A4343"/>
                </a:solidFill>
                <a:latin typeface="Georgia" panose="02040502050405020303" charset="0"/>
                <a:cs typeface="Georgia" panose="02040502050405020303" charset="0"/>
              </a:endParaRPr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9060815" y="9217025"/>
            <a:ext cx="4429760" cy="3399790"/>
            <a:chOff x="14269" y="14515"/>
            <a:chExt cx="6976" cy="5354"/>
          </a:xfrm>
        </p:grpSpPr>
        <p:pic>
          <p:nvPicPr>
            <p:cNvPr id="41" name="Picture 40" descr="1614971170.017861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4269" y="14515"/>
              <a:ext cx="6976" cy="5354"/>
            </a:xfrm>
            <a:prstGeom prst="rect">
              <a:avLst/>
            </a:prstGeom>
          </p:spPr>
        </p:pic>
        <p:sp>
          <p:nvSpPr>
            <p:cNvPr id="48" name="Text Box 47"/>
            <p:cNvSpPr txBox="1"/>
            <p:nvPr/>
          </p:nvSpPr>
          <p:spPr>
            <a:xfrm>
              <a:off x="15993" y="14515"/>
              <a:ext cx="385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 sz="2800">
                  <a:solidFill>
                    <a:srgbClr val="002147"/>
                  </a:solidFill>
                  <a:latin typeface="Georgia" panose="02040502050405020303" charset="0"/>
                  <a:cs typeface="Georgia" panose="02040502050405020303" charset="0"/>
                </a:rPr>
                <a:t>Featureless</a:t>
              </a:r>
              <a:endParaRPr lang="en-US" altLang="en-US" sz="2800">
                <a:solidFill>
                  <a:srgbClr val="002147"/>
                </a:solidFill>
                <a:latin typeface="Georgia" panose="02040502050405020303" charset="0"/>
                <a:cs typeface="Georgia" panose="02040502050405020303" charset="0"/>
              </a:endParaRPr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16504920" y="6176645"/>
            <a:ext cx="11247755" cy="5153660"/>
            <a:chOff x="25992" y="9427"/>
            <a:chExt cx="17713" cy="8116"/>
          </a:xfrm>
        </p:grpSpPr>
        <p:pic>
          <p:nvPicPr>
            <p:cNvPr id="23" name="Picture 22" descr="dvl-visual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5992" y="9427"/>
              <a:ext cx="5031" cy="8117"/>
            </a:xfrm>
            <a:prstGeom prst="rect">
              <a:avLst/>
            </a:prstGeom>
          </p:spPr>
        </p:pic>
        <p:pic>
          <p:nvPicPr>
            <p:cNvPr id="7" name="Picture 6" descr="dvl-visual match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2693" y="9427"/>
              <a:ext cx="11013" cy="8117"/>
            </a:xfrm>
            <a:prstGeom prst="rect">
              <a:avLst/>
            </a:prstGeom>
          </p:spPr>
        </p:pic>
      </p:grpSp>
      <p:sp>
        <p:nvSpPr>
          <p:cNvPr id="65" name="Text Box 64"/>
          <p:cNvSpPr txBox="1"/>
          <p:nvPr/>
        </p:nvSpPr>
        <p:spPr>
          <a:xfrm>
            <a:off x="31454725" y="21358225"/>
            <a:ext cx="1000569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6000" b="1">
                <a:ln>
                  <a:noFill/>
                </a:ln>
                <a:solidFill>
                  <a:srgbClr val="EEF3EE"/>
                </a:solidFill>
                <a:effectLst/>
                <a:latin typeface="Georgia" panose="02040502050405020303" charset="0"/>
                <a:cs typeface="Georgia" panose="02040502050405020303" charset="0"/>
                <a:sym typeface="+mn-ea"/>
              </a:rPr>
              <a:t>Acknowledgments</a:t>
            </a:r>
            <a:endParaRPr lang="en-US" altLang="en-US" sz="6000" b="1">
              <a:ln>
                <a:noFill/>
              </a:ln>
              <a:solidFill>
                <a:srgbClr val="EEF3EE"/>
              </a:solidFill>
              <a:effectLst/>
              <a:latin typeface="Georgia" panose="02040502050405020303" charset="0"/>
              <a:cs typeface="Georgia" panose="02040502050405020303" charset="0"/>
              <a:sym typeface="+mn-ea"/>
            </a:endParaRPr>
          </a:p>
        </p:txBody>
      </p:sp>
      <p:sp>
        <p:nvSpPr>
          <p:cNvPr id="66" name="Text Box 65"/>
          <p:cNvSpPr txBox="1"/>
          <p:nvPr/>
        </p:nvSpPr>
        <p:spPr>
          <a:xfrm>
            <a:off x="29717365" y="22923500"/>
            <a:ext cx="1348041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3600">
                <a:solidFill>
                  <a:srgbClr val="002147"/>
                </a:solidFill>
                <a:latin typeface="Georgia" panose="02040502050405020303" charset="0"/>
                <a:cs typeface="Georgia" panose="02040502050405020303" charset="0"/>
              </a:rPr>
              <a:t>This work is supported by NSF under the award #1945924 and the Graduate School of Oceanography, University of Rhode Island.  We also thank the field support from the Great Lake Research Center, Michigan Technological University</a:t>
            </a:r>
            <a:endParaRPr lang="en-US" altLang="en-US" sz="3600">
              <a:solidFill>
                <a:srgbClr val="002147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02" name="Picture 101" descr="NSF_logo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5306635" y="25373330"/>
            <a:ext cx="2124710" cy="2138045"/>
          </a:xfrm>
          <a:prstGeom prst="rect">
            <a:avLst/>
          </a:prstGeom>
        </p:spPr>
      </p:pic>
      <p:grpSp>
        <p:nvGrpSpPr>
          <p:cNvPr id="75" name="Group 74"/>
          <p:cNvGrpSpPr/>
          <p:nvPr/>
        </p:nvGrpSpPr>
        <p:grpSpPr>
          <a:xfrm>
            <a:off x="1007745" y="21167725"/>
            <a:ext cx="13480415" cy="937260"/>
            <a:chOff x="1587" y="33995"/>
            <a:chExt cx="21229" cy="1476"/>
          </a:xfrm>
        </p:grpSpPr>
        <p:sp>
          <p:nvSpPr>
            <p:cNvPr id="71" name="Rectangle 70"/>
            <p:cNvSpPr/>
            <p:nvPr/>
          </p:nvSpPr>
          <p:spPr>
            <a:xfrm>
              <a:off x="1587" y="34041"/>
              <a:ext cx="21229" cy="1385"/>
            </a:xfrm>
            <a:prstGeom prst="rect">
              <a:avLst/>
            </a:prstGeom>
            <a:solidFill>
              <a:srgbClr val="2899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2" name="Text Box 71"/>
            <p:cNvSpPr txBox="1"/>
            <p:nvPr/>
          </p:nvSpPr>
          <p:spPr>
            <a:xfrm>
              <a:off x="4469" y="33995"/>
              <a:ext cx="15757" cy="1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5500" b="1">
                  <a:solidFill>
                    <a:srgbClr val="EEF3EE"/>
                  </a:solidFill>
                  <a:latin typeface="Georgia" panose="02040502050405020303" charset="0"/>
                  <a:cs typeface="Georgia" panose="02040502050405020303" charset="0"/>
                  <a:sym typeface="+mn-ea"/>
                </a:rPr>
                <a:t>Modifed Marginalization</a:t>
              </a:r>
              <a:endParaRPr lang="en-US" altLang="en-US" sz="5500" b="1">
                <a:solidFill>
                  <a:srgbClr val="EEF3EE"/>
                </a:solidFill>
                <a:latin typeface="Georgia" panose="02040502050405020303" charset="0"/>
                <a:cs typeface="Georgia" panose="02040502050405020303" charset="0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15281910" y="4607560"/>
            <a:ext cx="13480415" cy="937260"/>
            <a:chOff x="1587" y="33995"/>
            <a:chExt cx="21229" cy="1476"/>
          </a:xfrm>
        </p:grpSpPr>
        <p:sp>
          <p:nvSpPr>
            <p:cNvPr id="77" name="Rectangle 76"/>
            <p:cNvSpPr/>
            <p:nvPr/>
          </p:nvSpPr>
          <p:spPr>
            <a:xfrm>
              <a:off x="1587" y="34041"/>
              <a:ext cx="21229" cy="1385"/>
            </a:xfrm>
            <a:prstGeom prst="rect">
              <a:avLst/>
            </a:prstGeom>
            <a:solidFill>
              <a:srgbClr val="2899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78" name="Text Box 77"/>
            <p:cNvSpPr txBox="1"/>
            <p:nvPr/>
          </p:nvSpPr>
          <p:spPr>
            <a:xfrm>
              <a:off x="4469" y="33995"/>
              <a:ext cx="15757" cy="1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5500" b="1">
                  <a:solidFill>
                    <a:srgbClr val="EEF3EE"/>
                  </a:solidFill>
                  <a:latin typeface="Georgia" panose="02040502050405020303" charset="0"/>
                  <a:cs typeface="Georgia" panose="02040502050405020303" charset="0"/>
                  <a:sym typeface="+mn-ea"/>
                </a:rPr>
                <a:t>DVL-aided Enhancement</a:t>
              </a:r>
              <a:endParaRPr lang="en-US" altLang="en-US" sz="5500" b="1">
                <a:solidFill>
                  <a:srgbClr val="EEF3EE"/>
                </a:solidFill>
                <a:latin typeface="Georgia" panose="02040502050405020303" charset="0"/>
                <a:cs typeface="Georgia" panose="02040502050405020303" charset="0"/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15281910" y="15941040"/>
            <a:ext cx="13480415" cy="937260"/>
            <a:chOff x="1587" y="33995"/>
            <a:chExt cx="21229" cy="1476"/>
          </a:xfrm>
        </p:grpSpPr>
        <p:sp>
          <p:nvSpPr>
            <p:cNvPr id="80" name="Rectangle 79"/>
            <p:cNvSpPr/>
            <p:nvPr/>
          </p:nvSpPr>
          <p:spPr>
            <a:xfrm>
              <a:off x="1587" y="34041"/>
              <a:ext cx="21229" cy="1385"/>
            </a:xfrm>
            <a:prstGeom prst="rect">
              <a:avLst/>
            </a:prstGeom>
            <a:solidFill>
              <a:srgbClr val="2899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1" name="Text Box 80"/>
            <p:cNvSpPr txBox="1"/>
            <p:nvPr/>
          </p:nvSpPr>
          <p:spPr>
            <a:xfrm>
              <a:off x="4469" y="33995"/>
              <a:ext cx="15757" cy="1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5500" b="1">
                  <a:solidFill>
                    <a:srgbClr val="EEF3EE"/>
                  </a:solidFill>
                  <a:latin typeface="Georgia" panose="02040502050405020303" charset="0"/>
                  <a:cs typeface="Georgia" panose="02040502050405020303" charset="0"/>
                  <a:sym typeface="+mn-ea"/>
                </a:rPr>
                <a:t>Enhancement Result</a:t>
              </a:r>
              <a:endParaRPr lang="en-US" altLang="en-US" sz="5500" b="1">
                <a:solidFill>
                  <a:srgbClr val="EEF3EE"/>
                </a:solidFill>
                <a:latin typeface="Georgia" panose="02040502050405020303" charset="0"/>
                <a:cs typeface="Georgia" panose="02040502050405020303" charset="0"/>
                <a:sym typeface="+mn-ea"/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29733875" y="4578350"/>
            <a:ext cx="13480415" cy="937260"/>
            <a:chOff x="1587" y="33995"/>
            <a:chExt cx="21229" cy="1476"/>
          </a:xfrm>
        </p:grpSpPr>
        <p:sp>
          <p:nvSpPr>
            <p:cNvPr id="83" name="Rectangle 82"/>
            <p:cNvSpPr/>
            <p:nvPr/>
          </p:nvSpPr>
          <p:spPr>
            <a:xfrm>
              <a:off x="1587" y="34041"/>
              <a:ext cx="21229" cy="1385"/>
            </a:xfrm>
            <a:prstGeom prst="rect">
              <a:avLst/>
            </a:prstGeom>
            <a:solidFill>
              <a:srgbClr val="2899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4" name="Text Box 83"/>
            <p:cNvSpPr txBox="1"/>
            <p:nvPr/>
          </p:nvSpPr>
          <p:spPr>
            <a:xfrm>
              <a:off x="4469" y="33995"/>
              <a:ext cx="15757" cy="1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5500" b="1">
                  <a:solidFill>
                    <a:srgbClr val="EEF3EE"/>
                  </a:solidFill>
                  <a:latin typeface="Georgia" panose="02040502050405020303" charset="0"/>
                  <a:cs typeface="Georgia" panose="02040502050405020303" charset="0"/>
                  <a:sym typeface="+mn-ea"/>
                </a:rPr>
                <a:t>Localization result</a:t>
              </a:r>
              <a:endParaRPr lang="en-US" altLang="en-US" sz="5500" b="1">
                <a:solidFill>
                  <a:srgbClr val="EEF3EE"/>
                </a:solidFill>
                <a:latin typeface="Georgia" panose="02040502050405020303" charset="0"/>
                <a:cs typeface="Georgia" panose="02040502050405020303" charset="0"/>
                <a:sym typeface="+mn-ea"/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29750385" y="21396960"/>
            <a:ext cx="13480415" cy="937260"/>
            <a:chOff x="1587" y="33995"/>
            <a:chExt cx="21229" cy="1476"/>
          </a:xfrm>
        </p:grpSpPr>
        <p:sp>
          <p:nvSpPr>
            <p:cNvPr id="87" name="Rectangle 86"/>
            <p:cNvSpPr/>
            <p:nvPr/>
          </p:nvSpPr>
          <p:spPr>
            <a:xfrm>
              <a:off x="1587" y="34041"/>
              <a:ext cx="21229" cy="1385"/>
            </a:xfrm>
            <a:prstGeom prst="rect">
              <a:avLst/>
            </a:prstGeom>
            <a:solidFill>
              <a:srgbClr val="28998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8" name="Text Box 87"/>
            <p:cNvSpPr txBox="1"/>
            <p:nvPr/>
          </p:nvSpPr>
          <p:spPr>
            <a:xfrm>
              <a:off x="4469" y="33995"/>
              <a:ext cx="15757" cy="1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en-US" sz="5500" b="1">
                  <a:ln>
                    <a:noFill/>
                  </a:ln>
                  <a:solidFill>
                    <a:srgbClr val="EEF3EE"/>
                  </a:solidFill>
                  <a:effectLst/>
                  <a:latin typeface="Georgia" panose="02040502050405020303" charset="0"/>
                  <a:cs typeface="Georgia" panose="02040502050405020303" charset="0"/>
                  <a:sym typeface="+mn-ea"/>
                </a:rPr>
                <a:t>Acknowledgments</a:t>
              </a:r>
              <a:endParaRPr lang="en-US" altLang="en-US" sz="5500" b="1">
                <a:solidFill>
                  <a:srgbClr val="EEF3EE"/>
                </a:solidFill>
                <a:latin typeface="Georgia" panose="02040502050405020303" charset="0"/>
                <a:cs typeface="Georgia" panose="02040502050405020303" charset="0"/>
                <a:sym typeface="+mn-ea"/>
              </a:endParaRPr>
            </a:p>
          </p:txBody>
        </p:sp>
      </p:grpSp>
      <p:pic>
        <p:nvPicPr>
          <p:cNvPr id="9" name="Graphic 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9308405" y="185420"/>
            <a:ext cx="3922395" cy="32556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1582</Words>
  <Application>WPS Presentation</Application>
  <PresentationFormat>Custom</PresentationFormat>
  <Paragraphs>62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5" baseType="lpstr">
      <vt:lpstr>Arial</vt:lpstr>
      <vt:lpstr>SimSun</vt:lpstr>
      <vt:lpstr>Wingdings</vt:lpstr>
      <vt:lpstr>Georgia</vt:lpstr>
      <vt:lpstr>Roboto</vt:lpstr>
      <vt:lpstr>Wingdings</vt:lpstr>
      <vt:lpstr>Ubuntu</vt:lpstr>
      <vt:lpstr>Pagul</vt:lpstr>
      <vt:lpstr>微软雅黑</vt:lpstr>
      <vt:lpstr>WenQuanYi Micro Hei</vt:lpstr>
      <vt:lpstr>Arial Unicode MS</vt:lpstr>
      <vt:lpstr>Calibri Light</vt:lpstr>
      <vt:lpstr>Calibri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Gambon</dc:creator>
  <cp:lastModifiedBy>lin</cp:lastModifiedBy>
  <cp:revision>396</cp:revision>
  <dcterms:created xsi:type="dcterms:W3CDTF">2023-09-27T15:44:07Z</dcterms:created>
  <dcterms:modified xsi:type="dcterms:W3CDTF">2023-09-27T15:44:07Z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